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21"/>
  </p:notesMasterIdLst>
  <p:handoutMasterIdLst>
    <p:handoutMasterId r:id="rId22"/>
  </p:handoutMasterIdLst>
  <p:sldIdLst>
    <p:sldId id="285" r:id="rId2"/>
    <p:sldId id="434" r:id="rId3"/>
    <p:sldId id="342" r:id="rId4"/>
    <p:sldId id="341" r:id="rId5"/>
    <p:sldId id="340" r:id="rId6"/>
    <p:sldId id="358" r:id="rId7"/>
    <p:sldId id="435" r:id="rId8"/>
    <p:sldId id="448" r:id="rId9"/>
    <p:sldId id="436" r:id="rId10"/>
    <p:sldId id="438" r:id="rId11"/>
    <p:sldId id="439" r:id="rId12"/>
    <p:sldId id="440" r:id="rId13"/>
    <p:sldId id="441" r:id="rId14"/>
    <p:sldId id="442" r:id="rId15"/>
    <p:sldId id="443" r:id="rId16"/>
    <p:sldId id="444" r:id="rId17"/>
    <p:sldId id="445" r:id="rId18"/>
    <p:sldId id="446" r:id="rId19"/>
    <p:sldId id="447" r:id="rId20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A8EC"/>
    <a:srgbClr val="5B6A6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4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9136" cy="4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598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386" y="1"/>
            <a:ext cx="3169136" cy="4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598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319"/>
            <a:ext cx="3169136" cy="4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598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386" y="9119319"/>
            <a:ext cx="3169136" cy="4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5983">
              <a:defRPr sz="1200"/>
            </a:lvl1pPr>
          </a:lstStyle>
          <a:p>
            <a:pPr>
              <a:defRPr/>
            </a:pPr>
            <a:fld id="{9060168B-BE0A-4BC8-9953-442A9F641C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61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136" cy="480225"/>
          </a:xfrm>
          <a:prstGeom prst="rect">
            <a:avLst/>
          </a:prstGeom>
        </p:spPr>
        <p:txBody>
          <a:bodyPr vert="horz" lIns="95932" tIns="47966" rIns="95932" bIns="4796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4386" y="1"/>
            <a:ext cx="3169136" cy="480225"/>
          </a:xfrm>
          <a:prstGeom prst="rect">
            <a:avLst/>
          </a:prstGeom>
        </p:spPr>
        <p:txBody>
          <a:bodyPr vert="horz" lIns="95932" tIns="47966" rIns="95932" bIns="47966" rtlCol="0"/>
          <a:lstStyle>
            <a:lvl1pPr algn="r">
              <a:defRPr sz="1200"/>
            </a:lvl1pPr>
          </a:lstStyle>
          <a:p>
            <a:fld id="{7F7960B1-E25F-44C2-B9C1-CDC279F5D3D1}" type="datetimeFigureOut">
              <a:rPr lang="en-US" smtClean="0"/>
              <a:pPr/>
              <a:t>6/23/2023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2" tIns="47966" rIns="95932" bIns="4796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7" y="4560487"/>
            <a:ext cx="5851489" cy="4320375"/>
          </a:xfrm>
          <a:prstGeom prst="rect">
            <a:avLst/>
          </a:prstGeom>
        </p:spPr>
        <p:txBody>
          <a:bodyPr vert="horz" lIns="95932" tIns="47966" rIns="95932" bIns="4796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319"/>
            <a:ext cx="3169136" cy="480225"/>
          </a:xfrm>
          <a:prstGeom prst="rect">
            <a:avLst/>
          </a:prstGeom>
        </p:spPr>
        <p:txBody>
          <a:bodyPr vert="horz" lIns="95932" tIns="47966" rIns="95932" bIns="4796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4386" y="9119319"/>
            <a:ext cx="3169136" cy="480225"/>
          </a:xfrm>
          <a:prstGeom prst="rect">
            <a:avLst/>
          </a:prstGeom>
        </p:spPr>
        <p:txBody>
          <a:bodyPr vert="horz" lIns="95932" tIns="47966" rIns="95932" bIns="47966" rtlCol="0" anchor="b"/>
          <a:lstStyle>
            <a:lvl1pPr algn="r">
              <a:defRPr sz="1200"/>
            </a:lvl1pPr>
          </a:lstStyle>
          <a:p>
            <a:fld id="{886A36B3-5115-4A95-B567-602F059C54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827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6A36B3-5115-4A95-B567-602F059C543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1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6B7F6-0FBC-4C7C-A116-FBA1EC02AB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0164D-2F80-41B5-9A39-B33E0CABE3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D0F96-0443-42AA-9353-A7EB5A30D40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878D5-9A9D-4271-B34D-1319C9C486E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37DAD-8BAB-4A6F-8BB4-CF7512C3B47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B35B8-00F1-4C56-8DBF-2F96E93BC45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AAE60-5B86-45D5-9920-5E5B41F560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5891D-06A7-42FF-8A92-DE82C380B62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63CF1-AFCF-4AFB-9BA8-92630D431A1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351F9-3629-4F18-A421-8711FA8134C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CDED4-771A-466C-A26F-E22229024A6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77EFE-F36D-4EC4-8A4F-15C926A719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B65E3549-145B-4F90-B049-036633D7D21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07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8229600" cy="838200"/>
          </a:xfrm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  <a:t>Aim Low</a:t>
            </a:r>
            <a:br>
              <a:rPr lang="en-US" sz="36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en-US" sz="28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  <a:t>Cash Balance Plan Investment Strategies</a:t>
            </a:r>
            <a:br>
              <a:rPr lang="en-US" sz="36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br>
              <a:rPr lang="en-US" sz="20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br>
              <a:rPr lang="en-US" sz="20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endParaRPr lang="en-US" sz="2500" b="1" dirty="0">
              <a:solidFill>
                <a:schemeClr val="accent4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i="1" dirty="0">
                <a:latin typeface="Calibri" pitchFamily="34" charset="0"/>
              </a:rPr>
              <a:t>Prepared by Independent Actuaries, Inc.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dirty="0">
                <a:latin typeface="Calibri" pitchFamily="34" charset="0"/>
              </a:rPr>
              <a:t>Five Centerpointe Dr., Suite 520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dirty="0">
                <a:latin typeface="Calibri" pitchFamily="34" charset="0"/>
              </a:rPr>
              <a:t>Lake Oswego, OR 97035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>
              <a:latin typeface="Calibri" pitchFamily="34" charset="0"/>
            </a:endParaRPr>
          </a:p>
        </p:txBody>
      </p:sp>
      <p:pic>
        <p:nvPicPr>
          <p:cNvPr id="7" name="Picture 6" descr="IAI_Ic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2400" y="5715000"/>
            <a:ext cx="941832" cy="779628"/>
          </a:xfrm>
          <a:prstGeom prst="rect">
            <a:avLst/>
          </a:prstGeom>
        </p:spPr>
      </p:pic>
      <p:sp>
        <p:nvSpPr>
          <p:cNvPr id="2" name="Text Box 4">
            <a:extLst>
              <a:ext uri="{FF2B5EF4-FFF2-40B4-BE49-F238E27FC236}">
                <a16:creationId xmlns:a16="http://schemas.microsoft.com/office/drawing/2014/main" id="{946C2B58-766B-5B3F-87E3-20629773B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00800"/>
            <a:ext cx="441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latin typeface="Calibri" pitchFamily="34" charset="0"/>
              </a:rPr>
              <a:t>Prepared by Independent Actuaries, Inc. (06-2023)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  <a:t>Cash Balance Plan Dynamics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153400" cy="4530725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Example (cont.)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i="1" dirty="0"/>
          </a:p>
        </p:txBody>
      </p:sp>
      <p:pic>
        <p:nvPicPr>
          <p:cNvPr id="7" name="Picture 6" descr="IAI_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715000"/>
            <a:ext cx="941832" cy="779626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0C65CB1-21F6-C984-81C9-E49F8574F8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334968"/>
              </p:ext>
            </p:extLst>
          </p:nvPr>
        </p:nvGraphicFramePr>
        <p:xfrm>
          <a:off x="1524000" y="1905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54997864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61053771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1919616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2287991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035052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206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1/1/23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310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 2023 Int. 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81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 2023 Pay 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$152,000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788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1/1/24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$152,000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302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 2024 Int. 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$6,080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857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 2024 Pay 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$50,000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$152,000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43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1/1/25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$204,000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$102,000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$4,080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$310,080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319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168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  <a:t>Cash Balance Plan Dynamics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153400" cy="4530725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Example (cont.)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i="1" dirty="0"/>
          </a:p>
        </p:txBody>
      </p:sp>
      <p:pic>
        <p:nvPicPr>
          <p:cNvPr id="7" name="Picture 6" descr="IAI_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715000"/>
            <a:ext cx="941832" cy="779626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0C65CB1-21F6-C984-81C9-E49F8574F8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592238"/>
              </p:ext>
            </p:extLst>
          </p:nvPr>
        </p:nvGraphicFramePr>
        <p:xfrm>
          <a:off x="1524000" y="1905000"/>
          <a:ext cx="60960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54997864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61053771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11919616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2287991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35052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</a:t>
                      </a:r>
                      <a:r>
                        <a:rPr lang="en-US" sz="1400" dirty="0" err="1"/>
                        <a:t>Hyp</a:t>
                      </a:r>
                      <a:r>
                        <a:rPr lang="en-US" sz="1400" dirty="0"/>
                        <a:t>. Acct.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Actual Assets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206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1/1/23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1/1/23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310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 2023 Int. 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2023 Earnings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81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 2023 Pay 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$152,000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2023 Contribution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$152,000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788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1/1/24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$152,000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1/1/24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$152,000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302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 2024 Int. 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$6,080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2024 Earnings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-$15,200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857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 2024 Pay 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$152,000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2024 Contribution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$152,000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43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1/1/25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$310,080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1/1/25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$288,800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319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683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  <a:t>Cash Balance Plan Dynamics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153400" cy="4530725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Example (cont.)</a:t>
            </a:r>
          </a:p>
          <a:p>
            <a:pPr lvl="1"/>
            <a:r>
              <a:rPr lang="en-US" sz="2400" dirty="0">
                <a:latin typeface="Calibri" pitchFamily="34" charset="0"/>
              </a:rPr>
              <a:t>So, in this example hypothetical account balances are about $21k underfunded as of 1/1/2025</a:t>
            </a:r>
          </a:p>
          <a:p>
            <a:pPr lvl="2"/>
            <a:r>
              <a:rPr lang="en-US" sz="2000" dirty="0">
                <a:latin typeface="Calibri" pitchFamily="34" charset="0"/>
              </a:rPr>
              <a:t>Not a big deal from the IRS’ standpoint – Can “let it ride”</a:t>
            </a:r>
          </a:p>
          <a:p>
            <a:pPr lvl="1"/>
            <a:r>
              <a:rPr lang="en-US" sz="2400" dirty="0">
                <a:latin typeface="Calibri" pitchFamily="34" charset="0"/>
              </a:rPr>
              <a:t>But what happens if Bob leaves the practice in early 2025?</a:t>
            </a:r>
          </a:p>
          <a:p>
            <a:pPr lvl="2"/>
            <a:r>
              <a:rPr lang="en-US" sz="2000" dirty="0">
                <a:latin typeface="Calibri" pitchFamily="34" charset="0"/>
              </a:rPr>
              <a:t>He walks away with his full hypothetical balance ($102,000), even thought that’s greater than his “share” of the invested assets</a:t>
            </a:r>
          </a:p>
          <a:p>
            <a:pPr lvl="2"/>
            <a:r>
              <a:rPr lang="en-US" sz="2000" dirty="0">
                <a:latin typeface="Calibri" pitchFamily="34" charset="0"/>
              </a:rPr>
              <a:t>Amy is potentially left holding the bag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i="1" dirty="0"/>
          </a:p>
        </p:txBody>
      </p:sp>
      <p:pic>
        <p:nvPicPr>
          <p:cNvPr id="7" name="Picture 6" descr="IAI_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715000"/>
            <a:ext cx="941832" cy="77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84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  <a:t>Cash Balance Plan Dynamics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153400" cy="4530725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Example (cont.)</a:t>
            </a:r>
          </a:p>
          <a:p>
            <a:pPr lvl="1"/>
            <a:r>
              <a:rPr lang="en-US" sz="2400" dirty="0">
                <a:latin typeface="Calibri" pitchFamily="34" charset="0"/>
              </a:rPr>
              <a:t>Potential solution</a:t>
            </a:r>
          </a:p>
          <a:p>
            <a:pPr lvl="2"/>
            <a:r>
              <a:rPr lang="en-US" sz="2000" dirty="0">
                <a:latin typeface="Calibri" pitchFamily="34" charset="0"/>
              </a:rPr>
              <a:t>Adjust contributions each year to “true up” account balances</a:t>
            </a:r>
          </a:p>
          <a:p>
            <a:pPr lvl="2"/>
            <a:r>
              <a:rPr lang="en-US" sz="2000" dirty="0">
                <a:latin typeface="Calibri" pitchFamily="34" charset="0"/>
              </a:rPr>
              <a:t>Total 2024 contribution (deposited in early 2025) would be $173,280 rather than $152,000</a:t>
            </a:r>
          </a:p>
          <a:p>
            <a:pPr lvl="3"/>
            <a:r>
              <a:rPr lang="en-US" sz="1800" dirty="0">
                <a:latin typeface="Calibri" pitchFamily="34" charset="0"/>
              </a:rPr>
              <a:t>Of this amount,  $114,000 would be for Amy’s benefit, $57,000 for Bob’s, and $2,280 for Carol’s</a:t>
            </a:r>
          </a:p>
          <a:p>
            <a:pPr lvl="2"/>
            <a:r>
              <a:rPr lang="en-US" sz="2000" dirty="0">
                <a:latin typeface="Calibri" pitchFamily="34" charset="0"/>
              </a:rPr>
              <a:t>This solution gets difficult to manage with larger account balances and/or bigger investment return swings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i="1" dirty="0"/>
          </a:p>
        </p:txBody>
      </p:sp>
      <p:pic>
        <p:nvPicPr>
          <p:cNvPr id="7" name="Picture 6" descr="IAI_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715000"/>
            <a:ext cx="941832" cy="77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594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  <a:t>Cash Balance Plan Dynamics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153400" cy="4530725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Example (cont.)</a:t>
            </a:r>
          </a:p>
          <a:p>
            <a:pPr lvl="1"/>
            <a:r>
              <a:rPr lang="en-US" sz="2400" dirty="0">
                <a:latin typeface="Calibri" pitchFamily="34" charset="0"/>
              </a:rPr>
              <a:t>“True up” strategy can also work if investment returns exceed the interest crediting rate</a:t>
            </a:r>
          </a:p>
          <a:p>
            <a:pPr lvl="2"/>
            <a:r>
              <a:rPr lang="en-US" sz="2000" dirty="0">
                <a:latin typeface="Calibri" pitchFamily="34" charset="0"/>
              </a:rPr>
              <a:t>Owner group may be more inclined to “let it ride” in this situation</a:t>
            </a:r>
          </a:p>
          <a:p>
            <a:pPr lvl="3"/>
            <a:r>
              <a:rPr lang="en-US" sz="1800" dirty="0">
                <a:latin typeface="Calibri" pitchFamily="34" charset="0"/>
              </a:rPr>
              <a:t>Excess assets can be used to offset any future investment shortfalls</a:t>
            </a:r>
          </a:p>
          <a:p>
            <a:pPr lvl="3"/>
            <a:r>
              <a:rPr lang="en-US" sz="1800" dirty="0">
                <a:latin typeface="Calibri" pitchFamily="34" charset="0"/>
              </a:rPr>
              <a:t>Gives partners a bit of extra incentive not to leave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i="1" dirty="0"/>
          </a:p>
        </p:txBody>
      </p:sp>
      <p:pic>
        <p:nvPicPr>
          <p:cNvPr id="7" name="Picture 6" descr="IAI_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715000"/>
            <a:ext cx="941832" cy="77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899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  <a:t>Benefit Limits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153400" cy="4530725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The IRS limits the amount that participants can roll out of DB plans (including cash balance plans) and into IRAs upon plan termination</a:t>
            </a:r>
          </a:p>
          <a:p>
            <a:pPr lvl="1"/>
            <a:r>
              <a:rPr lang="en-US" sz="2400" dirty="0">
                <a:latin typeface="Calibri" pitchFamily="34" charset="0"/>
              </a:rPr>
              <a:t>Maximum amount depends on participant’s age, years of plan participation, and IRS limits in effect that year</a:t>
            </a:r>
          </a:p>
          <a:p>
            <a:pPr lvl="1"/>
            <a:r>
              <a:rPr lang="en-US" sz="2400" dirty="0">
                <a:latin typeface="Calibri" pitchFamily="34" charset="0"/>
              </a:rPr>
              <a:t>Plan assets grow through a combination of deductible contributions and investment returns</a:t>
            </a:r>
          </a:p>
          <a:p>
            <a:pPr lvl="2"/>
            <a:r>
              <a:rPr lang="en-US" sz="2000" dirty="0">
                <a:latin typeface="Calibri" pitchFamily="34" charset="0"/>
              </a:rPr>
              <a:t>High investment returns ultimately limit what can be contributed in future years</a:t>
            </a:r>
          </a:p>
          <a:p>
            <a:pPr lvl="2"/>
            <a:r>
              <a:rPr lang="en-US" sz="2000" dirty="0">
                <a:latin typeface="Calibri" pitchFamily="34" charset="0"/>
              </a:rPr>
              <a:t>Think of these plans as tax savings vehicles rather than investment vehicles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i="1" dirty="0"/>
          </a:p>
        </p:txBody>
      </p:sp>
      <p:pic>
        <p:nvPicPr>
          <p:cNvPr id="7" name="Picture 6" descr="IAI_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715000"/>
            <a:ext cx="941832" cy="77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690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  <a:t>Interest Crediting Options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153400" cy="4530725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The interest crediting rate in a cash balance plan can be defined in one of three ways:</a:t>
            </a:r>
          </a:p>
          <a:p>
            <a:pPr lvl="1"/>
            <a:r>
              <a:rPr lang="en-US" sz="2400" dirty="0">
                <a:latin typeface="Calibri" pitchFamily="34" charset="0"/>
              </a:rPr>
              <a:t>As a flat percentage (e.g. – 4% per year)</a:t>
            </a:r>
          </a:p>
          <a:p>
            <a:pPr lvl="1"/>
            <a:r>
              <a:rPr lang="en-US" sz="2400" dirty="0">
                <a:latin typeface="Calibri" pitchFamily="34" charset="0"/>
              </a:rPr>
              <a:t>Tied to a published index (e.g. – 10-year Treasury rates plus 100 basis points)</a:t>
            </a:r>
          </a:p>
          <a:p>
            <a:pPr lvl="1"/>
            <a:r>
              <a:rPr lang="en-US" sz="2400" dirty="0">
                <a:latin typeface="Calibri" pitchFamily="34" charset="0"/>
              </a:rPr>
              <a:t>The actual return on plan assets</a:t>
            </a:r>
          </a:p>
          <a:p>
            <a:pPr lvl="2"/>
            <a:r>
              <a:rPr lang="en-US" sz="2000" dirty="0">
                <a:latin typeface="Calibri" pitchFamily="34" charset="0"/>
              </a:rPr>
              <a:t>This one was a surprise when the IRS published cash balance plan regulations in 2010</a:t>
            </a:r>
          </a:p>
          <a:p>
            <a:pPr lvl="2"/>
            <a:r>
              <a:rPr lang="en-US" sz="2000" dirty="0">
                <a:latin typeface="Calibri" pitchFamily="34" charset="0"/>
              </a:rPr>
              <a:t>Can be an attractive option, but comes with caveats – See next slide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i="1" dirty="0"/>
          </a:p>
        </p:txBody>
      </p:sp>
      <p:pic>
        <p:nvPicPr>
          <p:cNvPr id="7" name="Picture 6" descr="IAI_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715000"/>
            <a:ext cx="941832" cy="77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02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  <a:t>Interest Crediting Options (cont.)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153400" cy="4530725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Setting the interest crediting rate equal to the actual return on plan assets</a:t>
            </a:r>
          </a:p>
          <a:p>
            <a:pPr lvl="1"/>
            <a:r>
              <a:rPr lang="en-US" sz="2400" dirty="0">
                <a:latin typeface="Calibri" pitchFamily="34" charset="0"/>
              </a:rPr>
              <a:t>In years the return is very low</a:t>
            </a:r>
          </a:p>
          <a:p>
            <a:pPr lvl="2"/>
            <a:r>
              <a:rPr lang="en-US" sz="2000" dirty="0">
                <a:latin typeface="Calibri" pitchFamily="34" charset="0"/>
              </a:rPr>
              <a:t>Can cause minimum participation issues</a:t>
            </a:r>
          </a:p>
          <a:p>
            <a:pPr lvl="2"/>
            <a:r>
              <a:rPr lang="en-US" sz="2000" dirty="0">
                <a:latin typeface="Calibri" pitchFamily="34" charset="0"/>
              </a:rPr>
              <a:t>Balances can’t fall lower than the cumulative amount of Pay Credits</a:t>
            </a:r>
          </a:p>
          <a:p>
            <a:pPr lvl="1"/>
            <a:r>
              <a:rPr lang="en-US" sz="2400" dirty="0">
                <a:latin typeface="Calibri" pitchFamily="34" charset="0"/>
              </a:rPr>
              <a:t>In years the return is very high</a:t>
            </a:r>
          </a:p>
          <a:p>
            <a:pPr lvl="2"/>
            <a:r>
              <a:rPr lang="en-US" sz="2000" dirty="0">
                <a:latin typeface="Calibri" pitchFamily="34" charset="0"/>
              </a:rPr>
              <a:t>Can cause nondiscrimination testing issues</a:t>
            </a:r>
          </a:p>
          <a:p>
            <a:pPr lvl="2"/>
            <a:r>
              <a:rPr lang="en-US" sz="2000" dirty="0">
                <a:latin typeface="Calibri" pitchFamily="34" charset="0"/>
              </a:rPr>
              <a:t>Can trigger IRS benefit limitations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i="1" dirty="0"/>
          </a:p>
        </p:txBody>
      </p:sp>
      <p:pic>
        <p:nvPicPr>
          <p:cNvPr id="7" name="Picture 6" descr="IAI_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715000"/>
            <a:ext cx="941832" cy="77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973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  <a:t>Interest Crediting Options (cont.)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153400" cy="4530725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Setting the interest crediting rate equal to the actual return on plan assets</a:t>
            </a:r>
          </a:p>
          <a:p>
            <a:pPr lvl="1"/>
            <a:r>
              <a:rPr lang="en-US" sz="2400" dirty="0">
                <a:latin typeface="Calibri" pitchFamily="34" charset="0"/>
              </a:rPr>
              <a:t>Potential solution to large investment swings</a:t>
            </a:r>
          </a:p>
          <a:p>
            <a:pPr lvl="2"/>
            <a:r>
              <a:rPr lang="en-US" sz="2000" dirty="0">
                <a:latin typeface="Calibri" pitchFamily="34" charset="0"/>
              </a:rPr>
              <a:t>Limit interest crediting rate to a corridor</a:t>
            </a:r>
          </a:p>
          <a:p>
            <a:pPr lvl="2"/>
            <a:r>
              <a:rPr lang="en-US" sz="2000" dirty="0">
                <a:latin typeface="Calibri" pitchFamily="34" charset="0"/>
              </a:rPr>
              <a:t>E.g. – Actual return on plan assets, but no less than 0% and no greater than 6% in any given year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i="1" dirty="0"/>
          </a:p>
        </p:txBody>
      </p:sp>
      <p:pic>
        <p:nvPicPr>
          <p:cNvPr id="7" name="Picture 6" descr="IAI_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715000"/>
            <a:ext cx="941832" cy="77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7449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  <a:t>Key Takeaways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153400" cy="4530725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Many of the dynamics we’ve discussed apply to all types of DB plans</a:t>
            </a:r>
          </a:p>
          <a:p>
            <a:pPr lvl="1"/>
            <a:r>
              <a:rPr lang="en-US" sz="2400" dirty="0">
                <a:latin typeface="Calibri" pitchFamily="34" charset="0"/>
              </a:rPr>
              <a:t>Just more obvious in the case of cash balance plans</a:t>
            </a:r>
          </a:p>
          <a:p>
            <a:r>
              <a:rPr lang="en-US" sz="2800" dirty="0">
                <a:latin typeface="Calibri" pitchFamily="34" charset="0"/>
              </a:rPr>
              <a:t>Consider options carefully before defining the interest crediting rate</a:t>
            </a:r>
          </a:p>
          <a:p>
            <a:r>
              <a:rPr lang="en-US" sz="2800" dirty="0">
                <a:latin typeface="Calibri" pitchFamily="34" charset="0"/>
              </a:rPr>
              <a:t>Investment strategy should strive to mirror the interest crediting rate as closely as possible</a:t>
            </a:r>
          </a:p>
          <a:p>
            <a:pPr lvl="1"/>
            <a:r>
              <a:rPr lang="en-US" sz="2400" dirty="0">
                <a:latin typeface="Calibri" pitchFamily="34" charset="0"/>
              </a:rPr>
              <a:t>May mean that additional equity exposure in other parts of the investment portfolio is advisable</a:t>
            </a:r>
          </a:p>
          <a:p>
            <a:r>
              <a:rPr lang="en-US" sz="2800" dirty="0">
                <a:latin typeface="Calibri" pitchFamily="34" charset="0"/>
              </a:rPr>
              <a:t>Think of these as tax savings vehicles rather than as investment vehicles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i="1" dirty="0"/>
          </a:p>
        </p:txBody>
      </p:sp>
      <p:pic>
        <p:nvPicPr>
          <p:cNvPr id="7" name="Picture 6" descr="IAI_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715000"/>
            <a:ext cx="941832" cy="77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415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  <a:t>Goals for Today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153400" cy="4530725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Review features of defined benefit, defined contribution and hybrid retirement plans</a:t>
            </a:r>
          </a:p>
          <a:p>
            <a:r>
              <a:rPr lang="en-US" sz="2800" dirty="0">
                <a:latin typeface="Calibri" pitchFamily="34" charset="0"/>
              </a:rPr>
              <a:t>Discuss investment risk/reward balance in cash balance plans</a:t>
            </a:r>
          </a:p>
          <a:p>
            <a:r>
              <a:rPr lang="en-US" sz="2800" dirty="0">
                <a:latin typeface="Calibri" pitchFamily="34" charset="0"/>
              </a:rPr>
              <a:t>Examine interest crediting rate options</a:t>
            </a:r>
          </a:p>
          <a:p>
            <a:r>
              <a:rPr lang="en-US" sz="2800" dirty="0">
                <a:latin typeface="Calibri" pitchFamily="34" charset="0"/>
              </a:rPr>
              <a:t>Work through examples</a:t>
            </a:r>
          </a:p>
          <a:p>
            <a:r>
              <a:rPr lang="en-US" sz="2800" dirty="0">
                <a:latin typeface="Calibri" pitchFamily="34" charset="0"/>
              </a:rPr>
              <a:t>Finish in one hour</a:t>
            </a:r>
          </a:p>
          <a:p>
            <a:endParaRPr lang="en-US" sz="2400" dirty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1600" dirty="0">
              <a:latin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>
              <a:latin typeface="Calibri" pitchFamily="34" charset="0"/>
            </a:endParaRPr>
          </a:p>
        </p:txBody>
      </p:sp>
      <p:pic>
        <p:nvPicPr>
          <p:cNvPr id="7" name="Picture 6" descr="IAI_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715000"/>
            <a:ext cx="941832" cy="779626"/>
          </a:xfrm>
          <a:prstGeom prst="rect">
            <a:avLst/>
          </a:prstGeom>
        </p:spPr>
      </p:pic>
      <p:pic>
        <p:nvPicPr>
          <p:cNvPr id="5" name="Picture 4" descr="sleeping pic.jpg">
            <a:extLst>
              <a:ext uri="{FF2B5EF4-FFF2-40B4-BE49-F238E27FC236}">
                <a16:creationId xmlns:a16="http://schemas.microsoft.com/office/drawing/2014/main" id="{1024E1CF-9AC3-45FD-9674-791837153F6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480786"/>
            <a:ext cx="3429000" cy="22860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99C5EF-97AF-4AF1-96A4-F483C3667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878D5-9A9D-4271-B34D-1319C9C486E2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8878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  <a:t>DC vs. DB Plans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153400" cy="4530725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It’s all in the </a:t>
            </a:r>
            <a:r>
              <a:rPr lang="en-US" sz="2800" u="sng" dirty="0">
                <a:latin typeface="Calibri" pitchFamily="34" charset="0"/>
              </a:rPr>
              <a:t>name</a:t>
            </a:r>
          </a:p>
          <a:p>
            <a:r>
              <a:rPr lang="en-US" sz="2800" dirty="0">
                <a:latin typeface="Calibri" pitchFamily="34" charset="0"/>
              </a:rPr>
              <a:t>Defined </a:t>
            </a:r>
            <a:r>
              <a:rPr lang="en-US" sz="2800" u="sng" dirty="0">
                <a:latin typeface="Calibri" pitchFamily="34" charset="0"/>
              </a:rPr>
              <a:t>Contribution</a:t>
            </a:r>
            <a:r>
              <a:rPr lang="en-US" sz="2800" dirty="0">
                <a:latin typeface="Calibri" pitchFamily="34" charset="0"/>
              </a:rPr>
              <a:t> plans</a:t>
            </a:r>
          </a:p>
          <a:p>
            <a:pPr lvl="1"/>
            <a:r>
              <a:rPr lang="en-US" sz="2400" dirty="0">
                <a:latin typeface="Calibri" pitchFamily="34" charset="0"/>
              </a:rPr>
              <a:t>The contribution is the defined element</a:t>
            </a:r>
          </a:p>
          <a:p>
            <a:pPr lvl="2"/>
            <a:r>
              <a:rPr lang="en-US" sz="2000" dirty="0">
                <a:latin typeface="Calibri" pitchFamily="34" charset="0"/>
              </a:rPr>
              <a:t>E.g. – Employer contributes 5% of pay for participants each year</a:t>
            </a:r>
          </a:p>
          <a:p>
            <a:pPr lvl="1"/>
            <a:r>
              <a:rPr lang="en-US" sz="2400" dirty="0">
                <a:latin typeface="Calibri" pitchFamily="34" charset="0"/>
              </a:rPr>
              <a:t>Amount of savings at retirement is uncertain</a:t>
            </a:r>
          </a:p>
          <a:p>
            <a:pPr lvl="1"/>
            <a:r>
              <a:rPr lang="en-US" sz="2400" dirty="0">
                <a:latin typeface="Calibri" pitchFamily="34" charset="0"/>
              </a:rPr>
              <a:t>E.g. – 401(k) plans, profit sharing plans, money purchase plans, SEPs, SIMPLEs</a:t>
            </a:r>
          </a:p>
          <a:p>
            <a:pPr lvl="1"/>
            <a:endParaRPr lang="en-US" sz="2400" dirty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16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i="1" dirty="0"/>
          </a:p>
        </p:txBody>
      </p:sp>
      <p:pic>
        <p:nvPicPr>
          <p:cNvPr id="7" name="Picture 6" descr="IAI_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715000"/>
            <a:ext cx="941832" cy="77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911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  <a:t>DC vs. DB Plans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153400" cy="4530725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Defined </a:t>
            </a:r>
            <a:r>
              <a:rPr lang="en-US" sz="2800" u="sng" dirty="0">
                <a:latin typeface="Calibri" pitchFamily="34" charset="0"/>
              </a:rPr>
              <a:t>Benefit</a:t>
            </a:r>
            <a:r>
              <a:rPr lang="en-US" sz="2800" dirty="0">
                <a:latin typeface="Calibri" pitchFamily="34" charset="0"/>
              </a:rPr>
              <a:t> plans</a:t>
            </a:r>
          </a:p>
          <a:p>
            <a:pPr lvl="1"/>
            <a:r>
              <a:rPr lang="en-US" sz="2400" dirty="0">
                <a:latin typeface="Calibri" pitchFamily="34" charset="0"/>
              </a:rPr>
              <a:t>The benefit at retirement is the defined element</a:t>
            </a:r>
          </a:p>
          <a:p>
            <a:pPr lvl="2"/>
            <a:r>
              <a:rPr lang="en-US" sz="2000" dirty="0">
                <a:latin typeface="Calibri" pitchFamily="34" charset="0"/>
              </a:rPr>
              <a:t>E.g. – Participant will get a benefit equal in value to $800 per month beginning at age 62, payable for life</a:t>
            </a:r>
          </a:p>
          <a:p>
            <a:pPr lvl="1"/>
            <a:r>
              <a:rPr lang="en-US" dirty="0">
                <a:latin typeface="Calibri" pitchFamily="34" charset="0"/>
              </a:rPr>
              <a:t>Annual contributions needed to fund that benefit are uncertain</a:t>
            </a:r>
            <a:endParaRPr lang="en-US" sz="16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i="1" dirty="0"/>
          </a:p>
        </p:txBody>
      </p:sp>
      <p:pic>
        <p:nvPicPr>
          <p:cNvPr id="7" name="Picture 6" descr="IAI_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715000"/>
            <a:ext cx="941832" cy="77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166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  <a:t>Hybrid Plans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153400" cy="4530725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DB plans that have certain aspects of a DC plan</a:t>
            </a:r>
          </a:p>
          <a:p>
            <a:pPr lvl="1"/>
            <a:r>
              <a:rPr lang="en-US" sz="2400" dirty="0">
                <a:latin typeface="Calibri" pitchFamily="34" charset="0"/>
              </a:rPr>
              <a:t>More predictable contributions and financial reporting</a:t>
            </a:r>
          </a:p>
          <a:p>
            <a:pPr lvl="1"/>
            <a:r>
              <a:rPr lang="en-US" sz="2400" dirty="0">
                <a:latin typeface="Calibri" pitchFamily="34" charset="0"/>
              </a:rPr>
              <a:t>Understood and appreciated by employees</a:t>
            </a:r>
          </a:p>
          <a:p>
            <a:pPr lvl="1"/>
            <a:r>
              <a:rPr lang="en-US" sz="2400" dirty="0">
                <a:latin typeface="Calibri" pitchFamily="34" charset="0"/>
              </a:rPr>
              <a:t>Higher contribution limits of a DB plan</a:t>
            </a:r>
          </a:p>
          <a:p>
            <a:r>
              <a:rPr lang="en-US" sz="2800" dirty="0">
                <a:latin typeface="Calibri" pitchFamily="34" charset="0"/>
              </a:rPr>
              <a:t>Often paired with a DC plan</a:t>
            </a:r>
          </a:p>
          <a:p>
            <a:pPr lvl="1"/>
            <a:r>
              <a:rPr lang="en-US" sz="2400" dirty="0">
                <a:latin typeface="Calibri" pitchFamily="34" charset="0"/>
              </a:rPr>
              <a:t>Can keep existing DC plan, if any</a:t>
            </a:r>
          </a:p>
          <a:p>
            <a:pPr lvl="1"/>
            <a:r>
              <a:rPr lang="en-US" sz="2400" dirty="0">
                <a:latin typeface="Calibri" pitchFamily="34" charset="0"/>
              </a:rPr>
              <a:t>Adds flexibility</a:t>
            </a:r>
          </a:p>
          <a:p>
            <a:pPr lvl="1"/>
            <a:r>
              <a:rPr lang="en-US" sz="2400" dirty="0">
                <a:latin typeface="Calibri" pitchFamily="34" charset="0"/>
              </a:rPr>
              <a:t>Spreads investment risk</a:t>
            </a:r>
          </a:p>
          <a:p>
            <a:pPr lvl="1"/>
            <a:r>
              <a:rPr lang="en-US" sz="2400" dirty="0">
                <a:latin typeface="Calibri" pitchFamily="34" charset="0"/>
              </a:rPr>
              <a:t>Maximizes contribution for business owner</a:t>
            </a:r>
          </a:p>
          <a:p>
            <a:pPr lvl="1" eaLnBrk="1" hangingPunct="1">
              <a:lnSpc>
                <a:spcPct val="90000"/>
              </a:lnSpc>
            </a:pPr>
            <a:endParaRPr lang="en-US" sz="16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i="1" dirty="0"/>
          </a:p>
        </p:txBody>
      </p:sp>
      <p:pic>
        <p:nvPicPr>
          <p:cNvPr id="7" name="Picture 6" descr="IAI_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715000"/>
            <a:ext cx="941832" cy="77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395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  <a:t>Hybrid Plans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153400" cy="4530725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Examples include</a:t>
            </a:r>
          </a:p>
          <a:p>
            <a:pPr lvl="1"/>
            <a:r>
              <a:rPr lang="en-US" sz="2400" b="1" dirty="0">
                <a:latin typeface="Calibri" pitchFamily="34" charset="0"/>
              </a:rPr>
              <a:t>Cash balance plans</a:t>
            </a:r>
          </a:p>
          <a:p>
            <a:pPr lvl="1"/>
            <a:r>
              <a:rPr lang="en-US" sz="2400" dirty="0">
                <a:latin typeface="Calibri" pitchFamily="34" charset="0"/>
              </a:rPr>
              <a:t>Floor offset arrangements</a:t>
            </a:r>
          </a:p>
          <a:p>
            <a:pPr lvl="1"/>
            <a:r>
              <a:rPr lang="en-US" sz="2400" dirty="0">
                <a:latin typeface="Calibri" pitchFamily="34" charset="0"/>
              </a:rPr>
              <a:t>Pension equity plans (PEPs)</a:t>
            </a:r>
          </a:p>
          <a:p>
            <a:pPr lvl="1"/>
            <a:r>
              <a:rPr lang="en-US" sz="2400" dirty="0">
                <a:latin typeface="Calibri" pitchFamily="34" charset="0"/>
              </a:rPr>
              <a:t>Adjustable pension plans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i="1" dirty="0"/>
          </a:p>
        </p:txBody>
      </p:sp>
      <p:pic>
        <p:nvPicPr>
          <p:cNvPr id="7" name="Picture 6" descr="IAI_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715000"/>
            <a:ext cx="941832" cy="77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659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  <a:t>Cash Balance Plan Dynamics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153400" cy="4530725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CB plans look and feel a lot like profit sharing plans</a:t>
            </a:r>
          </a:p>
          <a:p>
            <a:r>
              <a:rPr lang="en-US" sz="2800" dirty="0">
                <a:latin typeface="Calibri" pitchFamily="34" charset="0"/>
              </a:rPr>
              <a:t>Each participant has a “hypothetical account balance” that grows with</a:t>
            </a:r>
          </a:p>
          <a:p>
            <a:pPr lvl="1"/>
            <a:r>
              <a:rPr lang="en-US" sz="2400" dirty="0">
                <a:latin typeface="Calibri" pitchFamily="34" charset="0"/>
              </a:rPr>
              <a:t>Pay Credits</a:t>
            </a:r>
          </a:p>
          <a:p>
            <a:pPr lvl="1"/>
            <a:r>
              <a:rPr lang="en-US" sz="2400" dirty="0">
                <a:latin typeface="Calibri" pitchFamily="34" charset="0"/>
              </a:rPr>
              <a:t>Interest Credits</a:t>
            </a:r>
          </a:p>
          <a:p>
            <a:r>
              <a:rPr lang="en-US" sz="2800" dirty="0">
                <a:latin typeface="Calibri" pitchFamily="34" charset="0"/>
              </a:rPr>
              <a:t>Both Pay Credits and Interest Credits are defined in the plan document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i="1" dirty="0"/>
          </a:p>
        </p:txBody>
      </p:sp>
      <p:pic>
        <p:nvPicPr>
          <p:cNvPr id="7" name="Picture 6" descr="IAI_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715000"/>
            <a:ext cx="941832" cy="77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50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  <a:t>Cash Balance Plan Dynamics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153400" cy="4530725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Account balances are “hypothetical” since plan assets are pooled, and actual invested assets may not mirror hypothetical balances</a:t>
            </a:r>
          </a:p>
          <a:p>
            <a:r>
              <a:rPr lang="en-US" sz="2800" dirty="0">
                <a:latin typeface="Calibri" pitchFamily="34" charset="0"/>
              </a:rPr>
              <a:t>From the participant’s standpoint there’s nothing hypothetical about it</a:t>
            </a:r>
          </a:p>
          <a:p>
            <a:pPr lvl="1"/>
            <a:r>
              <a:rPr lang="en-US" sz="2400" dirty="0">
                <a:latin typeface="Calibri" pitchFamily="34" charset="0"/>
              </a:rPr>
              <a:t>If they leave the company and are vested they’re entitled to their entire balance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i="1" dirty="0"/>
          </a:p>
        </p:txBody>
      </p:sp>
      <p:pic>
        <p:nvPicPr>
          <p:cNvPr id="7" name="Picture 6" descr="IAI_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715000"/>
            <a:ext cx="941832" cy="77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012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</a:rPr>
              <a:t>Cash Balance Plan Dynamics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153400" cy="4530725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Example</a:t>
            </a:r>
          </a:p>
          <a:p>
            <a:pPr lvl="1"/>
            <a:r>
              <a:rPr lang="en-US" sz="2400" dirty="0">
                <a:latin typeface="Calibri" pitchFamily="34" charset="0"/>
              </a:rPr>
              <a:t>Amy and Bob own ABC Inc. and have one employee, Carol, whom they pay $50,000 per year</a:t>
            </a:r>
          </a:p>
          <a:p>
            <a:pPr lvl="1"/>
            <a:r>
              <a:rPr lang="en-US" sz="2400" dirty="0">
                <a:latin typeface="Calibri" pitchFamily="34" charset="0"/>
              </a:rPr>
              <a:t>ABC Inc. adopts a CB plan effective 1/1/2023</a:t>
            </a:r>
          </a:p>
          <a:p>
            <a:pPr lvl="1"/>
            <a:r>
              <a:rPr lang="en-US" sz="2400" dirty="0">
                <a:latin typeface="Calibri" pitchFamily="34" charset="0"/>
              </a:rPr>
              <a:t>Amy gets Pay Credits equal to $100,000 per year, Bob $50,000 per year, and Carol equal to 5% of pay each year</a:t>
            </a:r>
          </a:p>
          <a:p>
            <a:pPr lvl="2"/>
            <a:r>
              <a:rPr lang="en-US" sz="2000" dirty="0">
                <a:latin typeface="Calibri" pitchFamily="34" charset="0"/>
              </a:rPr>
              <a:t>Pairing with a 401(k) profit sharing plan keeps this arrangement nondiscriminatory</a:t>
            </a:r>
          </a:p>
          <a:p>
            <a:pPr lvl="1"/>
            <a:r>
              <a:rPr lang="en-US" sz="2400" dirty="0">
                <a:latin typeface="Calibri" pitchFamily="34" charset="0"/>
              </a:rPr>
              <a:t>Interest Credits are 4% per year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i="1" dirty="0"/>
          </a:p>
        </p:txBody>
      </p:sp>
      <p:pic>
        <p:nvPicPr>
          <p:cNvPr id="7" name="Picture 6" descr="IAI_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715000"/>
            <a:ext cx="941832" cy="77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734531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Custom 4">
      <a:dk1>
        <a:srgbClr val="000000"/>
      </a:dk1>
      <a:lt1>
        <a:srgbClr val="FFFFFF"/>
      </a:lt1>
      <a:dk2>
        <a:srgbClr val="67A61A"/>
      </a:dk2>
      <a:lt2>
        <a:srgbClr val="778487"/>
      </a:lt2>
      <a:accent1>
        <a:srgbClr val="2EAFDB"/>
      </a:accent1>
      <a:accent2>
        <a:srgbClr val="67A61A"/>
      </a:accent2>
      <a:accent3>
        <a:srgbClr val="FFFFFF"/>
      </a:accent3>
      <a:accent4>
        <a:srgbClr val="000000"/>
      </a:accent4>
      <a:accent5>
        <a:srgbClr val="778487"/>
      </a:accent5>
      <a:accent6>
        <a:srgbClr val="67A61A"/>
      </a:accent6>
      <a:hlink>
        <a:srgbClr val="2EAFDB"/>
      </a:hlink>
      <a:folHlink>
        <a:srgbClr val="778487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7420</TotalTime>
  <Words>1201</Words>
  <Application>Microsoft Office PowerPoint</Application>
  <PresentationFormat>Letter Paper (8.5x11 in)</PresentationFormat>
  <Paragraphs>188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Garamond</vt:lpstr>
      <vt:lpstr>Wingdings</vt:lpstr>
      <vt:lpstr>Edge</vt:lpstr>
      <vt:lpstr>Aim Low Cash Balance Plan Investment Strategies   </vt:lpstr>
      <vt:lpstr>Goals for Today</vt:lpstr>
      <vt:lpstr>DC vs. DB Plans</vt:lpstr>
      <vt:lpstr>DC vs. DB Plans</vt:lpstr>
      <vt:lpstr>Hybrid Plans</vt:lpstr>
      <vt:lpstr>Hybrid Plans</vt:lpstr>
      <vt:lpstr>Cash Balance Plan Dynamics</vt:lpstr>
      <vt:lpstr>Cash Balance Plan Dynamics</vt:lpstr>
      <vt:lpstr>Cash Balance Plan Dynamics</vt:lpstr>
      <vt:lpstr>Cash Balance Plan Dynamics</vt:lpstr>
      <vt:lpstr>Cash Balance Plan Dynamics</vt:lpstr>
      <vt:lpstr>Cash Balance Plan Dynamics</vt:lpstr>
      <vt:lpstr>Cash Balance Plan Dynamics</vt:lpstr>
      <vt:lpstr>Cash Balance Plan Dynamics</vt:lpstr>
      <vt:lpstr>Benefit Limits</vt:lpstr>
      <vt:lpstr>Interest Crediting Options</vt:lpstr>
      <vt:lpstr>Interest Crediting Options (cont.)</vt:lpstr>
      <vt:lpstr>Interest Crediting Options (cont.)</vt:lpstr>
      <vt:lpstr>Key Takeaways</vt:lpstr>
    </vt:vector>
  </TitlesOfParts>
  <Company>Independent Actuaries,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Reser’s Fine Foods, Inc. Employees’ Pension Plan &amp; Southern Cal Transport Co., Inc. Employees’ Pension Plan</dc:title>
  <dc:creator>Libby Moore</dc:creator>
  <cp:lastModifiedBy>Kristen Meredith</cp:lastModifiedBy>
  <cp:revision>744</cp:revision>
  <cp:lastPrinted>2023-06-23T17:30:53Z</cp:lastPrinted>
  <dcterms:created xsi:type="dcterms:W3CDTF">2004-06-08T00:15:15Z</dcterms:created>
  <dcterms:modified xsi:type="dcterms:W3CDTF">2023-06-23T17:31:22Z</dcterms:modified>
</cp:coreProperties>
</file>